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C61008-7BDF-41F8-97A6-8877BF0F22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72AA41-446E-4EDC-A3A7-4153C33CBA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A72CE6-F2F5-453C-9D93-9A0ACA8D407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A4C120-CFEB-49C6-993E-0A85FEEB1AD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2DC7BC-A917-4B22-8068-546B39DC41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386719-7EE2-4614-89E3-0284A811C7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17C635-2248-4627-B5A0-CE0CE8A149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E1D04D-E439-48CA-A50B-487A334E68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94E23E-95E0-482A-8071-C457300079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B05AA5-877E-442B-B000-1BE7CDFDD4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8A697E-A941-4522-8C4A-91D05468A7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51289F-2A8E-4615-A8F3-1A16B6D57A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010D3E-B050-4973-9757-35A2358CB5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65E277-2BAC-4F0E-8AD1-78A06FC92D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C0E39B-E0E2-40EA-9DD6-9087208291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241B1D-DCE5-4AB7-926E-81698DB6428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AE1C56-5E13-44E1-9CA9-EB9638E6CB4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8FCC6E-E3E9-4C36-8B23-2E5134F7F0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FE87B4-2B7E-41AB-8DAA-87A188157A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300A36-CFE6-4F99-AB86-59D4C715E9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50DF55-7C03-4359-A2D1-6140338570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D75026-2460-491E-B9CA-D7DDF3030D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F951F8-D415-43CF-B37B-52B4A9862E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5087EB-292A-4501-B194-10F2B1336A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83F3A1-95D5-4E91-B9B9-C151BA6413C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30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13E6A63-3BA1-4063-96E5-37C978BB0EF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www.kaggle.com/datasets/edouardthomas/atp-matches-dataset" TargetMode="External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tennis-data.co.uk/" TargetMode="External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ATP dataset from </a:t>
            </a:r>
            <a:br>
              <a:rPr sz="6000"/>
            </a:b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2000-03/2018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Source: 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https://www.kaggle.com/datasets/edouardthomas/atp-matches-dataset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4" name="Textfeld 3"/>
          <p:cNvSpPr/>
          <p:nvPr/>
        </p:nvSpPr>
        <p:spPr>
          <a:xfrm>
            <a:off x="1227600" y="5194440"/>
            <a:ext cx="781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Group: Patrick Schall, Vahid Toomani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xtfeld 4"/>
          <p:cNvSpPr/>
          <p:nvPr/>
        </p:nvSpPr>
        <p:spPr>
          <a:xfrm>
            <a:off x="2860200" y="6283800"/>
            <a:ext cx="867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Data source for the Kaggle data set is http://tennis-data.co.uk/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Which player has lost the most finals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6" name="Inhaltsplatzhalter 4" descr="Ein Bild, das Text, Screenshot, Diagramm, Reih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711440" y="1825560"/>
            <a:ext cx="8768160" cy="435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88840" y="2581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Elo Rating System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8" name="Inhaltsplatzhalter 4" descr="Ein Bild, das Diagramm, Text, Reihe, Screensho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2630880" y="1825560"/>
            <a:ext cx="6929640" cy="435060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1"/>
          <p:cNvSpPr/>
          <p:nvPr/>
        </p:nvSpPr>
        <p:spPr>
          <a:xfrm>
            <a:off x="8920800" y="6423840"/>
            <a:ext cx="347616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Mean of the average Elo ratings of all players: 1611</a:t>
            </a:r>
            <a:r>
              <a:rPr b="0" lang="en-US" sz="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Which player has the best average Elo Rating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1" name="Inhaltsplatzhalter 4" descr="Ein Bild, das Text, Screenshot, Farbigkeit, Reih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711440" y="1825560"/>
            <a:ext cx="8768160" cy="4350600"/>
          </a:xfrm>
          <a:prstGeom prst="rect">
            <a:avLst/>
          </a:prstGeom>
          <a:ln w="0">
            <a:noFill/>
          </a:ln>
        </p:spPr>
      </p:pic>
      <p:sp>
        <p:nvSpPr>
          <p:cNvPr id="122" name="Textfeld 5"/>
          <p:cNvSpPr/>
          <p:nvPr/>
        </p:nvSpPr>
        <p:spPr>
          <a:xfrm>
            <a:off x="3754800" y="6354360"/>
            <a:ext cx="930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best player on the ATP tour is Djokovic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Who has the lowest Elo Rating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4" name="Inhaltsplatzhalter 4" descr="Ein Bild, das Text, Screenshot, Reihe, Farbigkei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711440" y="1825560"/>
            <a:ext cx="8768160" cy="4350600"/>
          </a:xfrm>
          <a:prstGeom prst="rect">
            <a:avLst/>
          </a:prstGeom>
          <a:ln w="0">
            <a:noFill/>
          </a:ln>
        </p:spPr>
      </p:pic>
      <p:sp>
        <p:nvSpPr>
          <p:cNvPr id="125" name="Textfeld 5"/>
          <p:cNvSpPr/>
          <p:nvPr/>
        </p:nvSpPr>
        <p:spPr>
          <a:xfrm>
            <a:off x="4368960" y="6371280"/>
            <a:ext cx="660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Prinosil has the lowest Elo Rating of all players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Which betting house has the better odds?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Pinnacle Sports odds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8" name="Inhaltsplatzhalter 4" descr="Ein Bild, das Screenshot, Text, Reihe, Diagramm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402120" y="2278440"/>
            <a:ext cx="8775720" cy="3101760"/>
          </a:xfrm>
          <a:prstGeom prst="rect">
            <a:avLst/>
          </a:prstGeom>
          <a:ln w="0">
            <a:noFill/>
          </a:ln>
        </p:spPr>
      </p:pic>
      <p:pic>
        <p:nvPicPr>
          <p:cNvPr id="129" name="Grafik 7" descr=""/>
          <p:cNvPicPr/>
          <p:nvPr/>
        </p:nvPicPr>
        <p:blipFill>
          <a:blip r:embed="rId2"/>
          <a:srcRect l="21348" t="37855" r="73800" b="8885"/>
          <a:stretch/>
        </p:blipFill>
        <p:spPr>
          <a:xfrm>
            <a:off x="9664560" y="2078640"/>
            <a:ext cx="587880" cy="3650760"/>
          </a:xfrm>
          <a:prstGeom prst="rect">
            <a:avLst/>
          </a:prstGeom>
          <a:ln w="0">
            <a:noFill/>
          </a:ln>
        </p:spPr>
      </p:pic>
      <p:pic>
        <p:nvPicPr>
          <p:cNvPr id="130" name="Grafik 9" descr=""/>
          <p:cNvPicPr/>
          <p:nvPr/>
        </p:nvPicPr>
        <p:blipFill>
          <a:blip r:embed="rId3"/>
          <a:srcRect l="69669" t="37398" r="20480" b="10985"/>
          <a:stretch/>
        </p:blipFill>
        <p:spPr>
          <a:xfrm>
            <a:off x="10227600" y="2047320"/>
            <a:ext cx="1197360" cy="3538440"/>
          </a:xfrm>
          <a:prstGeom prst="rect">
            <a:avLst/>
          </a:prstGeom>
          <a:ln w="0">
            <a:noFill/>
          </a:ln>
        </p:spPr>
      </p:pic>
      <p:sp>
        <p:nvSpPr>
          <p:cNvPr id="131" name="Rechteck 10"/>
          <p:cNvSpPr/>
          <p:nvPr/>
        </p:nvSpPr>
        <p:spPr>
          <a:xfrm>
            <a:off x="9524880" y="4347720"/>
            <a:ext cx="2107440" cy="439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Bet365 Odds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3" name="Inhaltsplatzhalter 4" descr="Ein Bild, das Screenshot, Text, Diagramm, Reih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541800" y="2410920"/>
            <a:ext cx="8654400" cy="3049560"/>
          </a:xfrm>
          <a:prstGeom prst="rect">
            <a:avLst/>
          </a:prstGeom>
          <a:ln w="0">
            <a:noFill/>
          </a:ln>
        </p:spPr>
      </p:pic>
      <p:pic>
        <p:nvPicPr>
          <p:cNvPr id="134" name="Grafik 5" descr=""/>
          <p:cNvPicPr/>
          <p:nvPr/>
        </p:nvPicPr>
        <p:blipFill>
          <a:blip r:embed="rId2"/>
          <a:srcRect l="21348" t="37855" r="73800" b="8885"/>
          <a:stretch/>
        </p:blipFill>
        <p:spPr>
          <a:xfrm>
            <a:off x="9664560" y="2078640"/>
            <a:ext cx="587880" cy="3650760"/>
          </a:xfrm>
          <a:prstGeom prst="rect">
            <a:avLst/>
          </a:prstGeom>
          <a:ln w="0">
            <a:noFill/>
          </a:ln>
        </p:spPr>
      </p:pic>
      <p:pic>
        <p:nvPicPr>
          <p:cNvPr id="135" name="Grafik 6" descr=""/>
          <p:cNvPicPr/>
          <p:nvPr/>
        </p:nvPicPr>
        <p:blipFill>
          <a:blip r:embed="rId3"/>
          <a:srcRect l="59638" t="37645" r="30513" b="10738"/>
          <a:stretch/>
        </p:blipFill>
        <p:spPr>
          <a:xfrm>
            <a:off x="10193760" y="2064240"/>
            <a:ext cx="1197360" cy="3538440"/>
          </a:xfrm>
          <a:prstGeom prst="rect">
            <a:avLst/>
          </a:prstGeom>
          <a:ln w="0">
            <a:noFill/>
          </a:ln>
        </p:spPr>
      </p:pic>
      <p:sp>
        <p:nvSpPr>
          <p:cNvPr id="136" name="Rechteck 7"/>
          <p:cNvSpPr/>
          <p:nvPr/>
        </p:nvSpPr>
        <p:spPr>
          <a:xfrm>
            <a:off x="9524880" y="4347720"/>
            <a:ext cx="2107440" cy="439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Which betting house has the better odds?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8" name="Grafik 4" descr=""/>
          <p:cNvPicPr/>
          <p:nvPr/>
        </p:nvPicPr>
        <p:blipFill>
          <a:blip r:embed="rId1"/>
          <a:srcRect l="69669" t="37398" r="20480" b="10985"/>
          <a:stretch/>
        </p:blipFill>
        <p:spPr>
          <a:xfrm>
            <a:off x="5528880" y="2047320"/>
            <a:ext cx="1197360" cy="3538440"/>
          </a:xfrm>
          <a:prstGeom prst="rect">
            <a:avLst/>
          </a:prstGeom>
          <a:ln w="0">
            <a:noFill/>
          </a:ln>
        </p:spPr>
      </p:pic>
      <p:pic>
        <p:nvPicPr>
          <p:cNvPr id="139" name="Grafik 5" descr=""/>
          <p:cNvPicPr/>
          <p:nvPr/>
        </p:nvPicPr>
        <p:blipFill>
          <a:blip r:embed="rId2"/>
          <a:srcRect l="21348" t="37855" r="73800" b="8885"/>
          <a:stretch/>
        </p:blipFill>
        <p:spPr>
          <a:xfrm>
            <a:off x="3797280" y="2078640"/>
            <a:ext cx="587880" cy="3650760"/>
          </a:xfrm>
          <a:prstGeom prst="rect">
            <a:avLst/>
          </a:prstGeom>
          <a:ln w="0">
            <a:noFill/>
          </a:ln>
        </p:spPr>
      </p:pic>
      <p:pic>
        <p:nvPicPr>
          <p:cNvPr id="140" name="Grafik 6" descr=""/>
          <p:cNvPicPr/>
          <p:nvPr/>
        </p:nvPicPr>
        <p:blipFill>
          <a:blip r:embed="rId3"/>
          <a:srcRect l="59638" t="37645" r="30513" b="10738"/>
          <a:stretch/>
        </p:blipFill>
        <p:spPr>
          <a:xfrm>
            <a:off x="4326480" y="2064240"/>
            <a:ext cx="1197360" cy="3538440"/>
          </a:xfrm>
          <a:prstGeom prst="rect">
            <a:avLst/>
          </a:prstGeom>
          <a:ln w="0">
            <a:noFill/>
          </a:ln>
        </p:spPr>
      </p:pic>
      <p:sp>
        <p:nvSpPr>
          <p:cNvPr id="141" name="Rechteck 7"/>
          <p:cNvSpPr/>
          <p:nvPr/>
        </p:nvSpPr>
        <p:spPr>
          <a:xfrm>
            <a:off x="3153960" y="4419720"/>
            <a:ext cx="4291920" cy="333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Textfeld 8"/>
          <p:cNvSpPr/>
          <p:nvPr/>
        </p:nvSpPr>
        <p:spPr>
          <a:xfrm>
            <a:off x="2959200" y="6233400"/>
            <a:ext cx="9138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On average the bedder odds has Pinnacle Sports odds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Does the surface matters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4" name="Inhaltsplatzhalter 6" descr=""/>
          <p:cNvPicPr/>
          <p:nvPr/>
        </p:nvPicPr>
        <p:blipFill>
          <a:blip r:embed="rId1"/>
          <a:srcRect l="22303" t="48899" r="49987" b="15381"/>
          <a:stretch/>
        </p:blipFill>
        <p:spPr>
          <a:xfrm>
            <a:off x="1176840" y="2230920"/>
            <a:ext cx="4452840" cy="3229200"/>
          </a:xfrm>
          <a:prstGeom prst="rect">
            <a:avLst/>
          </a:prstGeom>
          <a:ln w="0">
            <a:noFill/>
          </a:ln>
        </p:spPr>
      </p:pic>
      <p:pic>
        <p:nvPicPr>
          <p:cNvPr id="145" name="Grafik 8" descr=""/>
          <p:cNvPicPr/>
          <p:nvPr/>
        </p:nvPicPr>
        <p:blipFill>
          <a:blip r:embed="rId2"/>
          <a:srcRect l="22148" t="41594" r="48183" b="22339"/>
          <a:stretch/>
        </p:blipFill>
        <p:spPr>
          <a:xfrm>
            <a:off x="5969160" y="2188800"/>
            <a:ext cx="4986000" cy="340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Objectives of this research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      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Predict who is going to win/lose the next game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goal should be to obtain a model, which gains money – in the final sum - after betting on at least 1000 tennis matches.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This was our first Data frame with Datapoints form 2000 till 2018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7" name="Inhaltsplatzhalter 5" descr=""/>
          <p:cNvPicPr/>
          <p:nvPr/>
        </p:nvPicPr>
        <p:blipFill>
          <a:blip r:embed="rId1"/>
          <a:srcRect l="24291" t="38787" r="55912" b="10906"/>
          <a:stretch/>
        </p:blipFill>
        <p:spPr>
          <a:xfrm>
            <a:off x="1747080" y="1690560"/>
            <a:ext cx="2875320" cy="4113720"/>
          </a:xfrm>
          <a:prstGeom prst="rect">
            <a:avLst/>
          </a:prstGeom>
          <a:ln w="0">
            <a:noFill/>
          </a:ln>
        </p:spPr>
      </p:pic>
      <p:pic>
        <p:nvPicPr>
          <p:cNvPr id="88" name="Grafik 3" descr=""/>
          <p:cNvPicPr/>
          <p:nvPr/>
        </p:nvPicPr>
        <p:blipFill>
          <a:blip r:embed="rId2"/>
          <a:srcRect l="21761" t="42730" r="62433" b="16800"/>
          <a:stretch/>
        </p:blipFill>
        <p:spPr>
          <a:xfrm>
            <a:off x="7202520" y="1774080"/>
            <a:ext cx="2752200" cy="3968280"/>
          </a:xfrm>
          <a:prstGeom prst="rect">
            <a:avLst/>
          </a:prstGeom>
          <a:ln w="0">
            <a:noFill/>
          </a:ln>
        </p:spPr>
      </p:pic>
      <p:sp>
        <p:nvSpPr>
          <p:cNvPr id="89" name="Textfeld 7"/>
          <p:cNvSpPr/>
          <p:nvPr/>
        </p:nvSpPr>
        <p:spPr>
          <a:xfrm>
            <a:off x="1680120" y="6166800"/>
            <a:ext cx="307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frame info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Textfeld 8"/>
          <p:cNvSpPr/>
          <p:nvPr/>
        </p:nvSpPr>
        <p:spPr>
          <a:xfrm>
            <a:off x="7919640" y="6123600"/>
            <a:ext cx="307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missing values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Some initial thoughts about the betting strategies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bet on the higher ranked player (HPBS)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bet on the lower ranked player (LPBS)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bet on the player with higher total elo rate (HRBS)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bet on the player with lower total elo rate (LRBS)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bet on the player with the better elo rate in the appropirate field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type (BRFTBS)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bet on a random player (RPBS)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bet on the winner always (WBS)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bet on the loser always (LBS)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strategies 7 and 8 are just theoretical and put there to compare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strategies with the theoretical maximum profit/loss.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How each strategy would perform on "Pinnacle Sports"</a:t>
            </a: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pic>
        <p:nvPicPr>
          <p:cNvPr id="151" name="Inhaltsplatzhalter 4" descr=""/>
          <p:cNvPicPr/>
          <p:nvPr/>
        </p:nvPicPr>
        <p:blipFill>
          <a:blip r:embed="rId1"/>
          <a:srcRect l="24614" t="33339" r="41412" b="47997"/>
          <a:stretch/>
        </p:blipFill>
        <p:spPr>
          <a:xfrm>
            <a:off x="259920" y="2165040"/>
            <a:ext cx="10607400" cy="3276000"/>
          </a:xfrm>
          <a:prstGeom prst="rect">
            <a:avLst/>
          </a:prstGeom>
          <a:ln w="0">
            <a:noFill/>
          </a:ln>
        </p:spPr>
      </p:pic>
      <p:sp>
        <p:nvSpPr>
          <p:cNvPr id="152" name="Rechteck 5"/>
          <p:cNvSpPr/>
          <p:nvPr/>
        </p:nvSpPr>
        <p:spPr>
          <a:xfrm>
            <a:off x="1326600" y="2877840"/>
            <a:ext cx="9335880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Textfeld 6"/>
          <p:cNvSpPr/>
          <p:nvPr/>
        </p:nvSpPr>
        <p:spPr>
          <a:xfrm>
            <a:off x="616680" y="5640480"/>
            <a:ext cx="107967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Only strategy the to bet on the player with the better elo rate in the appropirate field type (BRFTBS) would gain some money!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8000"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How each strategy would perform on "Bet 365"</a:t>
            </a: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pic>
        <p:nvPicPr>
          <p:cNvPr id="155" name="Inhaltsplatzhalter 4" descr=""/>
          <p:cNvPicPr/>
          <p:nvPr/>
        </p:nvPicPr>
        <p:blipFill>
          <a:blip r:embed="rId1"/>
          <a:srcRect l="22760" t="61913" r="40597" b="19697"/>
          <a:stretch/>
        </p:blipFill>
        <p:spPr>
          <a:xfrm>
            <a:off x="368280" y="2238120"/>
            <a:ext cx="10417680" cy="2939040"/>
          </a:xfrm>
          <a:prstGeom prst="rect">
            <a:avLst/>
          </a:prstGeom>
          <a:ln w="0">
            <a:noFill/>
          </a:ln>
        </p:spPr>
      </p:pic>
      <p:sp>
        <p:nvSpPr>
          <p:cNvPr id="156" name="Rechteck 5"/>
          <p:cNvSpPr/>
          <p:nvPr/>
        </p:nvSpPr>
        <p:spPr>
          <a:xfrm>
            <a:off x="1326600" y="2877840"/>
            <a:ext cx="9335880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feld 8"/>
          <p:cNvSpPr/>
          <p:nvPr/>
        </p:nvSpPr>
        <p:spPr>
          <a:xfrm>
            <a:off x="909000" y="5810760"/>
            <a:ext cx="9052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 strategy, except of theoretical one to always bet on the winner, would let to an gain of money.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Summary betting strategies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Except of strategy 5 (To bet on the player with the better elo rate in the appropriate field type (BRFTBS)), all betting strategies perform poorly.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This low marginal profit (in case of BRFTBS on PS) can turn up negative by choosing an arbitrary sub set of the matches, which means losing money.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Even in the best case senario, his low margin of profit is increases the risk of losing money.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Therefore, we have to come up with new betting strategies, to gain some money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Machine learning model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beat bookmakers, we used ML to predict matches as accurate as possible. Algorithms: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Random Forest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Decision tree with Ada boost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Support Vector Machine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Voting algorithm combining above-mentioned algorithms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Neural Network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“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features” dataframe for modeling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3" name="Inhaltsplatzhalter 4" descr=""/>
          <p:cNvPicPr/>
          <p:nvPr/>
        </p:nvPicPr>
        <p:blipFill>
          <a:blip r:embed="rId1"/>
          <a:srcRect l="28592" t="48278" r="54385" b="12269"/>
          <a:stretch/>
        </p:blipFill>
        <p:spPr>
          <a:xfrm>
            <a:off x="7102080" y="1966680"/>
            <a:ext cx="3187080" cy="4158720"/>
          </a:xfrm>
          <a:prstGeom prst="rect">
            <a:avLst/>
          </a:prstGeom>
          <a:ln w="0">
            <a:noFill/>
          </a:ln>
        </p:spPr>
      </p:pic>
      <p:pic>
        <p:nvPicPr>
          <p:cNvPr id="164" name="Grafik 6" descr=""/>
          <p:cNvPicPr/>
          <p:nvPr/>
        </p:nvPicPr>
        <p:blipFill>
          <a:blip r:embed="rId2"/>
          <a:srcRect l="28605" t="42546" r="45228" b="9129"/>
          <a:stretch/>
        </p:blipFill>
        <p:spPr>
          <a:xfrm>
            <a:off x="2166840" y="2035440"/>
            <a:ext cx="3187080" cy="3312360"/>
          </a:xfrm>
          <a:prstGeom prst="rect">
            <a:avLst/>
          </a:prstGeom>
          <a:ln w="0">
            <a:noFill/>
          </a:ln>
        </p:spPr>
      </p:pic>
      <p:sp>
        <p:nvSpPr>
          <p:cNvPr id="165" name="Textfeld 7"/>
          <p:cNvSpPr/>
          <p:nvPr/>
        </p:nvSpPr>
        <p:spPr>
          <a:xfrm>
            <a:off x="273600" y="6169680"/>
            <a:ext cx="11644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“feature” Dataframe has been constructed from the df_atp_cleaned dataframe to be used with the different machine learning algorithm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167" name="Inhaltsplatzhalter 4" descr=""/>
          <p:cNvPicPr/>
          <p:nvPr/>
        </p:nvPicPr>
        <p:blipFill>
          <a:blip r:embed="rId1"/>
          <a:srcRect l="28265" t="25613" r="27570" b="33888"/>
          <a:stretch/>
        </p:blipFill>
        <p:spPr>
          <a:xfrm>
            <a:off x="372240" y="703440"/>
            <a:ext cx="11224440" cy="5788440"/>
          </a:xfrm>
          <a:prstGeom prst="rect">
            <a:avLst/>
          </a:prstGeom>
          <a:ln w="0">
            <a:noFill/>
          </a:ln>
        </p:spPr>
      </p:pic>
      <p:sp>
        <p:nvSpPr>
          <p:cNvPr id="168" name="Rechteck 2"/>
          <p:cNvSpPr/>
          <p:nvPr/>
        </p:nvSpPr>
        <p:spPr>
          <a:xfrm>
            <a:off x="1047240" y="4401720"/>
            <a:ext cx="3736800" cy="23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Textfeld 3"/>
          <p:cNvSpPr/>
          <p:nvPr/>
        </p:nvSpPr>
        <p:spPr>
          <a:xfrm>
            <a:off x="5810760" y="4401720"/>
            <a:ext cx="4300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approach would not lead to any money gain!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171" name="Grafik 6" descr=""/>
          <p:cNvPicPr/>
          <p:nvPr/>
        </p:nvPicPr>
        <p:blipFill>
          <a:blip r:embed="rId1"/>
          <a:srcRect l="28485" t="22346" r="27383" b="33258"/>
          <a:stretch/>
        </p:blipFill>
        <p:spPr>
          <a:xfrm>
            <a:off x="454320" y="195120"/>
            <a:ext cx="8740080" cy="4944960"/>
          </a:xfrm>
          <a:prstGeom prst="rect">
            <a:avLst/>
          </a:prstGeom>
          <a:ln w="0">
            <a:noFill/>
          </a:ln>
        </p:spPr>
      </p:pic>
      <p:sp>
        <p:nvSpPr>
          <p:cNvPr id="172" name="Rechteck 5"/>
          <p:cNvSpPr/>
          <p:nvPr/>
        </p:nvSpPr>
        <p:spPr>
          <a:xfrm>
            <a:off x="893160" y="3365280"/>
            <a:ext cx="8127720" cy="1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Textfeld 7"/>
          <p:cNvSpPr/>
          <p:nvPr/>
        </p:nvSpPr>
        <p:spPr>
          <a:xfrm>
            <a:off x="3418200" y="5609880"/>
            <a:ext cx="43002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approach would only lead to a really small profit of 0.0013 $  for each dollar played. So if we would bet 1000 $ we would gain 1.3 $ in profit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Rechteck 9"/>
          <p:cNvSpPr/>
          <p:nvPr/>
        </p:nvSpPr>
        <p:spPr>
          <a:xfrm rot="16200000">
            <a:off x="6193440" y="3296520"/>
            <a:ext cx="1950480" cy="1195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8" descr=""/>
          <p:cNvPicPr/>
          <p:nvPr/>
        </p:nvPicPr>
        <p:blipFill>
          <a:blip r:embed="rId1"/>
          <a:srcRect l="33778" t="17249" r="32491" b="2614"/>
          <a:stretch/>
        </p:blipFill>
        <p:spPr>
          <a:xfrm>
            <a:off x="335520" y="32040"/>
            <a:ext cx="5048280" cy="6749640"/>
          </a:xfrm>
          <a:prstGeom prst="rect">
            <a:avLst/>
          </a:prstGeom>
          <a:ln w="0">
            <a:noFill/>
          </a:ln>
        </p:spPr>
      </p:pic>
      <p:sp>
        <p:nvSpPr>
          <p:cNvPr id="176" name="Textfeld 7"/>
          <p:cNvSpPr/>
          <p:nvPr/>
        </p:nvSpPr>
        <p:spPr>
          <a:xfrm>
            <a:off x="5810760" y="4401720"/>
            <a:ext cx="4300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approach would not lead to any money gain!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Rechteck 9"/>
          <p:cNvSpPr/>
          <p:nvPr/>
        </p:nvSpPr>
        <p:spPr>
          <a:xfrm>
            <a:off x="212760" y="5603400"/>
            <a:ext cx="5443200" cy="1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Rechteck 10"/>
          <p:cNvSpPr/>
          <p:nvPr/>
        </p:nvSpPr>
        <p:spPr>
          <a:xfrm rot="16200000">
            <a:off x="1967400" y="5811840"/>
            <a:ext cx="1360080" cy="423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Next steps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Proposals: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Not to bet on the games with lower certainties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Bet on matches with different amounts, to lower the over all risk by betting less on the risky matches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Focus on finding players, whose Elo rate is underrepresented (because he is new, or was injured recently)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 Values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Since we had a data frame with a lot of missing values and only data till 2018 we fetched addionall data until January 2024 from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http://tennis-data.co.uk/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, which was also the source of the first data set.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Summary on first ML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All three modeling approaches perform poorly.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Only the decision tree could lead in a small profit.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betting strategy, the feature set and the algorithm must be optimized to increase gain of profit and reduce the probability of losing money.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nhaltsplatzhalter 4" descr=""/>
          <p:cNvPicPr/>
          <p:nvPr/>
        </p:nvPicPr>
        <p:blipFill>
          <a:blip r:embed="rId1"/>
          <a:srcRect l="22031" t="36987" r="46620" b="13199"/>
          <a:stretch/>
        </p:blipFill>
        <p:spPr>
          <a:xfrm>
            <a:off x="1114920" y="1496880"/>
            <a:ext cx="3619440" cy="3235680"/>
          </a:xfrm>
          <a:prstGeom prst="rect">
            <a:avLst/>
          </a:prstGeom>
          <a:ln w="0">
            <a:noFill/>
          </a:ln>
        </p:spPr>
      </p:pic>
      <p:sp>
        <p:nvSpPr>
          <p:cNvPr id="94" name="Textfeld 5"/>
          <p:cNvSpPr/>
          <p:nvPr/>
        </p:nvSpPr>
        <p:spPr>
          <a:xfrm>
            <a:off x="1114920" y="5065200"/>
            <a:ext cx="4289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new Data frame 2000-2024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Textfeld 6"/>
          <p:cNvSpPr/>
          <p:nvPr/>
        </p:nvSpPr>
        <p:spPr>
          <a:xfrm>
            <a:off x="6340320" y="5065200"/>
            <a:ext cx="4289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new Data frame 2000-2024 missing values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6" name="Grafik 8" descr=""/>
          <p:cNvPicPr/>
          <p:nvPr/>
        </p:nvPicPr>
        <p:blipFill>
          <a:blip r:embed="rId2"/>
          <a:srcRect l="21385" t="34059" r="61956" b="25076"/>
          <a:stretch/>
        </p:blipFill>
        <p:spPr>
          <a:xfrm>
            <a:off x="6739560" y="1423440"/>
            <a:ext cx="2347920" cy="3243240"/>
          </a:xfrm>
          <a:prstGeom prst="rect">
            <a:avLst/>
          </a:prstGeom>
          <a:ln w="0">
            <a:noFill/>
          </a:ln>
        </p:spPr>
      </p:pic>
      <p:sp>
        <p:nvSpPr>
          <p:cNvPr id="97" name="Textfeld 9"/>
          <p:cNvSpPr/>
          <p:nvPr/>
        </p:nvSpPr>
        <p:spPr>
          <a:xfrm>
            <a:off x="3128040" y="439560"/>
            <a:ext cx="84369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Data set with data from 2000 till 2024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8" name="Textfeld 1"/>
          <p:cNvSpPr/>
          <p:nvPr/>
        </p:nvSpPr>
        <p:spPr>
          <a:xfrm>
            <a:off x="2459160" y="6233760"/>
            <a:ext cx="893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dataframe has a lot of missing values and was therefore been cleaned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                          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df_atp_clean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0" name="Inhaltsplatzhalter 4" descr=""/>
          <p:cNvPicPr/>
          <p:nvPr/>
        </p:nvPicPr>
        <p:blipFill>
          <a:blip r:embed="rId1"/>
          <a:srcRect l="27973" t="32822" r="47612" b="27710"/>
          <a:stretch/>
        </p:blipFill>
        <p:spPr>
          <a:xfrm>
            <a:off x="1111680" y="1985760"/>
            <a:ext cx="4615920" cy="4199400"/>
          </a:xfrm>
          <a:prstGeom prst="rect">
            <a:avLst/>
          </a:prstGeom>
          <a:ln w="0">
            <a:noFill/>
          </a:ln>
        </p:spPr>
      </p:pic>
      <p:pic>
        <p:nvPicPr>
          <p:cNvPr id="101" name="Grafik 6" descr=""/>
          <p:cNvPicPr/>
          <p:nvPr/>
        </p:nvPicPr>
        <p:blipFill>
          <a:blip r:embed="rId2"/>
          <a:srcRect l="28742" t="39729" r="58588" b="28423"/>
          <a:stretch/>
        </p:blipFill>
        <p:spPr>
          <a:xfrm>
            <a:off x="6817680" y="1985760"/>
            <a:ext cx="2912760" cy="4123800"/>
          </a:xfrm>
          <a:prstGeom prst="rect">
            <a:avLst/>
          </a:prstGeom>
          <a:ln w="0">
            <a:noFill/>
          </a:ln>
        </p:spPr>
      </p:pic>
      <p:sp>
        <p:nvSpPr>
          <p:cNvPr id="102" name="Textfeld 7"/>
          <p:cNvSpPr/>
          <p:nvPr/>
        </p:nvSpPr>
        <p:spPr>
          <a:xfrm>
            <a:off x="1676520" y="6405480"/>
            <a:ext cx="9241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is the final dataframe for the first exploration of the data with datapoint from 2004 till 2024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02400" y="12816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Exploration of the data set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4" name="Inhaltsplatzhalter 4" descr="Ein Bild, das Text, Screenshot, Diagramm, Reih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2442960" y="1825560"/>
            <a:ext cx="7305840" cy="4350600"/>
          </a:xfrm>
          <a:prstGeom prst="rect">
            <a:avLst/>
          </a:prstGeom>
          <a:ln w="0">
            <a:noFill/>
          </a:ln>
        </p:spPr>
      </p:pic>
      <p:sp>
        <p:nvSpPr>
          <p:cNvPr id="105" name="Textfeld 5"/>
          <p:cNvSpPr/>
          <p:nvPr/>
        </p:nvSpPr>
        <p:spPr>
          <a:xfrm>
            <a:off x="3124080" y="6446160"/>
            <a:ext cx="11285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cleaned data frame has values from 2004 till January 2024!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Rectangle 1"/>
          <p:cNvSpPr/>
          <p:nvPr/>
        </p:nvSpPr>
        <p:spPr>
          <a:xfrm>
            <a:off x="15109560" y="6553800"/>
            <a:ext cx="227520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Number of unique players: 1260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Who has won the most Matches?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8" name="Inhaltsplatzhalter 4" descr="Ein Bild, das Farbigkeit, Screenshot, Reihe, Rechteck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2023200" y="1825560"/>
            <a:ext cx="8145360" cy="4350600"/>
          </a:xfrm>
          <a:prstGeom prst="rect">
            <a:avLst/>
          </a:prstGeom>
          <a:ln w="0">
            <a:noFill/>
          </a:ln>
        </p:spPr>
      </p:pic>
      <p:sp>
        <p:nvSpPr>
          <p:cNvPr id="109" name="Textfeld 5"/>
          <p:cNvSpPr/>
          <p:nvPr/>
        </p:nvSpPr>
        <p:spPr>
          <a:xfrm>
            <a:off x="2358000" y="6361560"/>
            <a:ext cx="1046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Djokovic has won the most tennis matches during that time periode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Who has lost the most matches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1" name="Inhaltsplatzhalter 4" descr="Ein Bild, das Farbigkeit, Screenshot, Reihe, Rechteck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2039760" y="1825560"/>
            <a:ext cx="8111880" cy="4350600"/>
          </a:xfrm>
          <a:prstGeom prst="rect">
            <a:avLst/>
          </a:prstGeom>
          <a:ln w="0">
            <a:noFill/>
          </a:ln>
        </p:spPr>
      </p:pic>
      <p:sp>
        <p:nvSpPr>
          <p:cNvPr id="112" name="Textfeld 5"/>
          <p:cNvSpPr/>
          <p:nvPr/>
        </p:nvSpPr>
        <p:spPr>
          <a:xfrm>
            <a:off x="3839760" y="6361560"/>
            <a:ext cx="851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Verdasco has lost the most tennis matches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Which player has won the most tournaments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4" name="Inhaltsplatzhalter 4" descr="Ein Bild, das Text, Screenshot, Diagramm, Reih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719000" y="1825560"/>
            <a:ext cx="8753760" cy="435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Application>LibreOffice/7.3.7.2$Linux_X86_64 LibreOffice_project/30$Build-2</Application>
  <AppVersion>15.0000</AppVersion>
  <Words>823</Words>
  <Paragraphs>75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2024-01-30T14:07:50Z</dcterms:created>
  <dc:creator>Mike Schall</dc:creator>
  <dc:description/>
  <dc:language>en-US</dc:language>
  <cp:lastModifiedBy/>
  <dcterms:modified xsi:type="dcterms:W3CDTF">2024-02-07T11:49:42Z</dcterms:modified>
  <cp:revision>22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30</vt:i4>
  </property>
</Properties>
</file>